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Roboto"/>
      <p:regular r:id="rId14"/>
      <p:bold r:id="rId15"/>
      <p:italic r:id="rId16"/>
      <p:boldItalic r:id="rId17"/>
    </p:embeddedFont>
    <p:embeddedFont>
      <p:font typeface="Montserrat"/>
      <p:regular r:id="rId18"/>
      <p:bold r:id="rId19"/>
      <p:italic r:id="rId20"/>
      <p:boldItalic r:id="rId21"/>
    </p:embeddedFont>
    <p:embeddedFont>
      <p:font typeface="Lato"/>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italic.fntdata"/><Relationship Id="rId22" Type="http://schemas.openxmlformats.org/officeDocument/2006/relationships/font" Target="fonts/Lato-regular.fntdata"/><Relationship Id="rId21" Type="http://schemas.openxmlformats.org/officeDocument/2006/relationships/font" Target="fonts/Montserrat-boldItalic.fntdata"/><Relationship Id="rId24" Type="http://schemas.openxmlformats.org/officeDocument/2006/relationships/font" Target="fonts/Lato-italic.fntdata"/><Relationship Id="rId23" Type="http://schemas.openxmlformats.org/officeDocument/2006/relationships/font" Target="fonts/La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La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Roboto-bold.fntdata"/><Relationship Id="rId14" Type="http://schemas.openxmlformats.org/officeDocument/2006/relationships/font" Target="fonts/Roboto-regular.fntdata"/><Relationship Id="rId17" Type="http://schemas.openxmlformats.org/officeDocument/2006/relationships/font" Target="fonts/Roboto-boldItalic.fntdata"/><Relationship Id="rId16" Type="http://schemas.openxmlformats.org/officeDocument/2006/relationships/font" Target="fonts/Roboto-italic.fntdata"/><Relationship Id="rId19" Type="http://schemas.openxmlformats.org/officeDocument/2006/relationships/font" Target="fonts/Montserrat-bold.fntdata"/><Relationship Id="rId18" Type="http://schemas.openxmlformats.org/officeDocument/2006/relationships/font" Target="fonts/Montserrat-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c69f52e2d0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c69f52e2d0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c69f52e2d0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c69f52e2d0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c69f52e2d0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c69f52e2d0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c69f52e2d0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c69f52e2d0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c69f52e2d0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2c69f52e2d0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c69f52e2d0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c69f52e2d0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c69f52e2d0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c69f52e2d0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537150" y="1578400"/>
            <a:ext cx="5017500" cy="15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Empatija</a:t>
            </a:r>
            <a:endParaRPr/>
          </a:p>
        </p:txBody>
      </p:sp>
      <p:sp>
        <p:nvSpPr>
          <p:cNvPr id="135" name="Google Shape;135;p13"/>
          <p:cNvSpPr txBox="1"/>
          <p:nvPr>
            <p:ph idx="1" type="subTitle"/>
          </p:nvPr>
        </p:nvSpPr>
        <p:spPr>
          <a:xfrm>
            <a:off x="5083950" y="3924925"/>
            <a:ext cx="3470700" cy="506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Matija Vojinovic IV1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Definicija empatije</a:t>
            </a:r>
            <a:endParaRPr/>
          </a:p>
        </p:txBody>
      </p:sp>
      <p:sp>
        <p:nvSpPr>
          <p:cNvPr id="141" name="Google Shape;141;p1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t/>
            </a:r>
            <a:endParaRPr/>
          </a:p>
          <a:p>
            <a:pPr indent="0" lvl="0" marL="0" rtl="0" algn="l">
              <a:spcBef>
                <a:spcPts val="1200"/>
              </a:spcBef>
              <a:spcAft>
                <a:spcPts val="0"/>
              </a:spcAft>
              <a:buNone/>
            </a:pPr>
            <a:r>
              <a:rPr b="1" lang="en" sz="1954">
                <a:solidFill>
                  <a:schemeClr val="accent6"/>
                </a:solidFill>
                <a:latin typeface="Roboto"/>
                <a:ea typeface="Roboto"/>
                <a:cs typeface="Roboto"/>
                <a:sym typeface="Roboto"/>
              </a:rPr>
              <a:t>Empatija</a:t>
            </a:r>
            <a:r>
              <a:rPr b="1" lang="en" sz="1954">
                <a:solidFill>
                  <a:schemeClr val="accent5"/>
                </a:solidFill>
                <a:latin typeface="Roboto"/>
                <a:ea typeface="Roboto"/>
                <a:cs typeface="Roboto"/>
                <a:sym typeface="Roboto"/>
              </a:rPr>
              <a:t> je sposobnost prepoznavanja, razumevanja i deljenja osećaja druge osobe. To je emocionalni odgovor koji proizlazi iz sposobnosti staviti se na mesto nekog drugog, omogućavajući osobi da razume tuđe emocije, motivacije i perspektivu iz prve ruke. Empatija obuhvata i emocionalnu komponentu, gde osoba oseća saosećanje ili emocionalni odjek prema osećajima druge osobe, kao i kognitivnu komponentu, koja uključuje razumevanje tuđih osećaja i zašto ih osećaju. Ova sposobnost je osnova za međuljudsku komunikaciju i odnose, olakšavajući socijalnu koheziju i razumevanje. Empatija je ključna za izgradnju i održavanje odnosa, rešavanje konflikata i podsticanje saradnje među ljudima.</a:t>
            </a:r>
            <a:endParaRPr b="1" sz="1954">
              <a:solidFill>
                <a:schemeClr val="accent5"/>
              </a:solidFill>
              <a:latin typeface="Roboto"/>
              <a:ea typeface="Roboto"/>
              <a:cs typeface="Roboto"/>
              <a:sym typeface="Roboto"/>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Empatija u svakodnenom zivotu</a:t>
            </a:r>
            <a:endParaRPr/>
          </a:p>
        </p:txBody>
      </p:sp>
      <p:sp>
        <p:nvSpPr>
          <p:cNvPr id="147" name="Google Shape;147;p15"/>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t/>
            </a:r>
            <a:endParaRPr b="1" sz="4400">
              <a:solidFill>
                <a:schemeClr val="accent5"/>
              </a:solidFill>
            </a:endParaRPr>
          </a:p>
          <a:p>
            <a:pPr indent="0" lvl="0" marL="0" rtl="0" algn="l">
              <a:spcBef>
                <a:spcPts val="1200"/>
              </a:spcBef>
              <a:spcAft>
                <a:spcPts val="0"/>
              </a:spcAft>
              <a:buNone/>
            </a:pPr>
            <a:r>
              <a:rPr b="1" lang="en" sz="4300">
                <a:solidFill>
                  <a:schemeClr val="accent6"/>
                </a:solidFill>
                <a:latin typeface="Roboto"/>
                <a:ea typeface="Roboto"/>
                <a:cs typeface="Roboto"/>
                <a:sym typeface="Roboto"/>
              </a:rPr>
              <a:t>Empatija </a:t>
            </a:r>
            <a:r>
              <a:rPr b="1" lang="en" sz="4300">
                <a:solidFill>
                  <a:schemeClr val="accent5"/>
                </a:solidFill>
                <a:latin typeface="Roboto"/>
                <a:ea typeface="Roboto"/>
                <a:cs typeface="Roboto"/>
                <a:sym typeface="Roboto"/>
              </a:rPr>
              <a:t>igra ključnu ulogu u svakodnevnom životu i ima dubok uticaj na međuljudske odnose, komunikaciju, radno okruženje i društvene interakcije na opštem nivou. Evo nekoliko ključnih aspekata značaja empatije:</a:t>
            </a:r>
            <a:endParaRPr b="1" sz="4300">
              <a:solidFill>
                <a:schemeClr val="accent5"/>
              </a:solidFill>
              <a:latin typeface="Roboto"/>
              <a:ea typeface="Roboto"/>
              <a:cs typeface="Roboto"/>
              <a:sym typeface="Roboto"/>
            </a:endParaRPr>
          </a:p>
          <a:p>
            <a:pPr indent="-228600" lvl="0" marL="457200" rtl="0" algn="l">
              <a:spcBef>
                <a:spcPts val="1500"/>
              </a:spcBef>
              <a:spcAft>
                <a:spcPts val="0"/>
              </a:spcAft>
              <a:buClr>
                <a:schemeClr val="accent5"/>
              </a:buClr>
              <a:buSzPct val="100000"/>
              <a:buFont typeface="Roboto"/>
              <a:buNone/>
            </a:pPr>
            <a:r>
              <a:rPr b="1" lang="en" sz="3900">
                <a:solidFill>
                  <a:schemeClr val="accent6"/>
                </a:solidFill>
                <a:latin typeface="Roboto"/>
                <a:ea typeface="Roboto"/>
                <a:cs typeface="Roboto"/>
                <a:sym typeface="Roboto"/>
              </a:rPr>
              <a:t>Poboljšanje međuljudskih odnosa:</a:t>
            </a:r>
            <a:r>
              <a:rPr b="1" lang="en" sz="3900">
                <a:solidFill>
                  <a:schemeClr val="accent5"/>
                </a:solidFill>
                <a:latin typeface="Roboto"/>
                <a:ea typeface="Roboto"/>
                <a:cs typeface="Roboto"/>
                <a:sym typeface="Roboto"/>
              </a:rPr>
              <a:t> Empatija omogućava ljudima da bolje razumeju i povežu se sa osećajima drugih. Ovo može dovesti do dubljih i smislenijih odnosa sa prijateljima, porodicom i partnerima</a:t>
            </a:r>
            <a:r>
              <a:rPr b="1" lang="en" sz="3900">
                <a:solidFill>
                  <a:schemeClr val="accent5"/>
                </a:solidFill>
                <a:latin typeface="Roboto"/>
                <a:ea typeface="Roboto"/>
                <a:cs typeface="Roboto"/>
                <a:sym typeface="Roboto"/>
              </a:rPr>
              <a:t>.</a:t>
            </a:r>
            <a:endParaRPr b="1" sz="3900">
              <a:solidFill>
                <a:schemeClr val="accent5"/>
              </a:solidFill>
              <a:latin typeface="Roboto"/>
              <a:ea typeface="Roboto"/>
              <a:cs typeface="Roboto"/>
              <a:sym typeface="Roboto"/>
            </a:endParaRPr>
          </a:p>
          <a:p>
            <a:pPr indent="-228600" lvl="0" marL="457200" rtl="0" algn="l">
              <a:spcBef>
                <a:spcPts val="0"/>
              </a:spcBef>
              <a:spcAft>
                <a:spcPts val="0"/>
              </a:spcAft>
              <a:buClr>
                <a:schemeClr val="accent5"/>
              </a:buClr>
              <a:buSzPct val="100000"/>
              <a:buFont typeface="Roboto"/>
              <a:buNone/>
            </a:pPr>
            <a:r>
              <a:t/>
            </a:r>
            <a:endParaRPr b="1" sz="3900">
              <a:solidFill>
                <a:schemeClr val="accent5"/>
              </a:solidFill>
              <a:latin typeface="Roboto"/>
              <a:ea typeface="Roboto"/>
              <a:cs typeface="Roboto"/>
              <a:sym typeface="Roboto"/>
            </a:endParaRPr>
          </a:p>
          <a:p>
            <a:pPr indent="-228600" lvl="0" marL="457200" rtl="0" algn="l">
              <a:spcBef>
                <a:spcPts val="0"/>
              </a:spcBef>
              <a:spcAft>
                <a:spcPts val="0"/>
              </a:spcAft>
              <a:buClr>
                <a:schemeClr val="accent5"/>
              </a:buClr>
              <a:buSzPct val="100000"/>
              <a:buFont typeface="Roboto"/>
              <a:buNone/>
            </a:pPr>
            <a:r>
              <a:rPr b="1" lang="en" sz="3900">
                <a:solidFill>
                  <a:schemeClr val="accent6"/>
                </a:solidFill>
                <a:latin typeface="Roboto"/>
                <a:ea typeface="Roboto"/>
                <a:cs typeface="Roboto"/>
                <a:sym typeface="Roboto"/>
              </a:rPr>
              <a:t>Razvoj socijalnih veština:</a:t>
            </a:r>
            <a:r>
              <a:rPr b="1" lang="en" sz="3900">
                <a:solidFill>
                  <a:schemeClr val="accent5"/>
                </a:solidFill>
                <a:latin typeface="Roboto"/>
                <a:ea typeface="Roboto"/>
                <a:cs typeface="Roboto"/>
                <a:sym typeface="Roboto"/>
              </a:rPr>
              <a:t> Kroz empatiju, osobe uče kako da bolje komuniciraju i kako da reaguju na osećanja drugih na način koji pokazuje razumevanje i poštovanje. Ovo je ključno za razvoj zdravih socijalnih veština.</a:t>
            </a:r>
            <a:endParaRPr b="1" sz="3900">
              <a:solidFill>
                <a:schemeClr val="accent5"/>
              </a:solidFill>
              <a:latin typeface="Roboto"/>
              <a:ea typeface="Roboto"/>
              <a:cs typeface="Roboto"/>
              <a:sym typeface="Roboto"/>
            </a:endParaRPr>
          </a:p>
          <a:p>
            <a:pPr indent="-228600" lvl="0" marL="457200" rtl="0" algn="l">
              <a:spcBef>
                <a:spcPts val="0"/>
              </a:spcBef>
              <a:spcAft>
                <a:spcPts val="0"/>
              </a:spcAft>
              <a:buClr>
                <a:schemeClr val="accent5"/>
              </a:buClr>
              <a:buSzPct val="100000"/>
              <a:buFont typeface="Roboto"/>
              <a:buNone/>
            </a:pPr>
            <a:r>
              <a:t/>
            </a:r>
            <a:endParaRPr b="1" sz="3900">
              <a:solidFill>
                <a:schemeClr val="accent5"/>
              </a:solidFill>
              <a:latin typeface="Roboto"/>
              <a:ea typeface="Roboto"/>
              <a:cs typeface="Roboto"/>
              <a:sym typeface="Roboto"/>
            </a:endParaRPr>
          </a:p>
          <a:p>
            <a:pPr indent="-228600" lvl="0" marL="457200" rtl="0" algn="l">
              <a:spcBef>
                <a:spcPts val="0"/>
              </a:spcBef>
              <a:spcAft>
                <a:spcPts val="0"/>
              </a:spcAft>
              <a:buClr>
                <a:schemeClr val="accent5"/>
              </a:buClr>
              <a:buSzPct val="100000"/>
              <a:buFont typeface="Roboto"/>
              <a:buNone/>
            </a:pPr>
            <a:r>
              <a:rPr b="1" lang="en" sz="3900">
                <a:solidFill>
                  <a:schemeClr val="accent6"/>
                </a:solidFill>
                <a:latin typeface="Roboto"/>
                <a:ea typeface="Roboto"/>
                <a:cs typeface="Roboto"/>
                <a:sym typeface="Roboto"/>
              </a:rPr>
              <a:t>Prevencija sukoba:</a:t>
            </a:r>
            <a:r>
              <a:rPr b="1" lang="en" sz="3900">
                <a:solidFill>
                  <a:schemeClr val="accent5"/>
                </a:solidFill>
                <a:latin typeface="Roboto"/>
                <a:ea typeface="Roboto"/>
                <a:cs typeface="Roboto"/>
                <a:sym typeface="Roboto"/>
              </a:rPr>
              <a:t> Empatija može pomoći u razumevanju gledišta i emocija drugih ljudi, što može sprečiti nesporazume i sukobe ili pomoći u njihovom rešavanju na konstruktivan način.</a:t>
            </a:r>
            <a:endParaRPr b="1" sz="3900">
              <a:solidFill>
                <a:schemeClr val="accent5"/>
              </a:solidFill>
              <a:latin typeface="Roboto"/>
              <a:ea typeface="Roboto"/>
              <a:cs typeface="Roboto"/>
              <a:sym typeface="Roboto"/>
            </a:endParaRPr>
          </a:p>
          <a:p>
            <a:pPr indent="-228600" lvl="0" marL="457200" rtl="0" algn="l">
              <a:spcBef>
                <a:spcPts val="0"/>
              </a:spcBef>
              <a:spcAft>
                <a:spcPts val="0"/>
              </a:spcAft>
              <a:buClr>
                <a:schemeClr val="accent5"/>
              </a:buClr>
              <a:buSzPct val="100000"/>
              <a:buFont typeface="Roboto"/>
              <a:buNone/>
            </a:pPr>
            <a:r>
              <a:t/>
            </a:r>
            <a:endParaRPr b="1" sz="3900">
              <a:solidFill>
                <a:schemeClr val="accent5"/>
              </a:solidFill>
              <a:latin typeface="Roboto"/>
              <a:ea typeface="Roboto"/>
              <a:cs typeface="Roboto"/>
              <a:sym typeface="Roboto"/>
            </a:endParaRPr>
          </a:p>
          <a:p>
            <a:pPr indent="-228600" lvl="0" marL="457200" rtl="0" algn="l">
              <a:spcBef>
                <a:spcPts val="0"/>
              </a:spcBef>
              <a:spcAft>
                <a:spcPts val="0"/>
              </a:spcAft>
              <a:buClr>
                <a:schemeClr val="accent5"/>
              </a:buClr>
              <a:buSzPct val="100000"/>
              <a:buFont typeface="Roboto"/>
              <a:buNone/>
            </a:pPr>
            <a:r>
              <a:rPr b="1" lang="en" sz="3900">
                <a:solidFill>
                  <a:schemeClr val="accent6"/>
                </a:solidFill>
                <a:latin typeface="Roboto"/>
                <a:ea typeface="Roboto"/>
                <a:cs typeface="Roboto"/>
                <a:sym typeface="Roboto"/>
              </a:rPr>
              <a:t>Podrška i pomoć drugima:</a:t>
            </a:r>
            <a:r>
              <a:rPr b="1" lang="en" sz="3900">
                <a:solidFill>
                  <a:schemeClr val="accent5"/>
                </a:solidFill>
                <a:latin typeface="Roboto"/>
                <a:ea typeface="Roboto"/>
                <a:cs typeface="Roboto"/>
                <a:sym typeface="Roboto"/>
              </a:rPr>
              <a:t> Empatične osobe su često bolje u pružanju podrške i pomoći onima koji se suočavaju sa izazovima ili teškim situacijama, jer mogu bolje da razumeju šta druga osoba prolazi.</a:t>
            </a:r>
            <a:endParaRPr b="1" sz="3900">
              <a:solidFill>
                <a:schemeClr val="accent5"/>
              </a:solidFill>
              <a:latin typeface="Roboto"/>
              <a:ea typeface="Roboto"/>
              <a:cs typeface="Roboto"/>
              <a:sym typeface="Roboto"/>
            </a:endParaRPr>
          </a:p>
          <a:p>
            <a:pPr indent="-228600" lvl="0" marL="457200" rtl="0" algn="l">
              <a:spcBef>
                <a:spcPts val="0"/>
              </a:spcBef>
              <a:spcAft>
                <a:spcPts val="0"/>
              </a:spcAft>
              <a:buClr>
                <a:schemeClr val="accent5"/>
              </a:buClr>
              <a:buSzPct val="100000"/>
              <a:buFont typeface="Roboto"/>
              <a:buNone/>
            </a:pPr>
            <a:r>
              <a:t/>
            </a:r>
            <a:endParaRPr b="1" sz="3900">
              <a:solidFill>
                <a:schemeClr val="accent5"/>
              </a:solidFill>
              <a:latin typeface="Roboto"/>
              <a:ea typeface="Roboto"/>
              <a:cs typeface="Roboto"/>
              <a:sym typeface="Roboto"/>
            </a:endParaRPr>
          </a:p>
          <a:p>
            <a:pPr indent="-228600" lvl="0" marL="457200" rtl="0" algn="l">
              <a:spcBef>
                <a:spcPts val="0"/>
              </a:spcBef>
              <a:spcAft>
                <a:spcPts val="0"/>
              </a:spcAft>
              <a:buClr>
                <a:schemeClr val="accent5"/>
              </a:buClr>
              <a:buSzPct val="100000"/>
              <a:buFont typeface="Roboto"/>
              <a:buNone/>
            </a:pPr>
            <a:r>
              <a:rPr b="1" lang="en" sz="3900">
                <a:solidFill>
                  <a:schemeClr val="accent6"/>
                </a:solidFill>
                <a:latin typeface="Roboto"/>
                <a:ea typeface="Roboto"/>
                <a:cs typeface="Roboto"/>
                <a:sym typeface="Roboto"/>
              </a:rPr>
              <a:t>Bolje radno okruženje:</a:t>
            </a:r>
            <a:r>
              <a:rPr b="1" lang="en" sz="3900">
                <a:solidFill>
                  <a:schemeClr val="accent5"/>
                </a:solidFill>
                <a:latin typeface="Roboto"/>
                <a:ea typeface="Roboto"/>
                <a:cs typeface="Roboto"/>
                <a:sym typeface="Roboto"/>
              </a:rPr>
              <a:t> U profesionalnom kontekstu, empatija doprinosi stvaranju pozitivnog i podržavajućeg radnog okruženja, poboljšava timsku dinamiku i podstiče efikasnu saradnju među kolegama.</a:t>
            </a:r>
            <a:endParaRPr b="1" sz="3900">
              <a:solidFill>
                <a:schemeClr val="accent5"/>
              </a:solidFill>
              <a:latin typeface="Roboto"/>
              <a:ea typeface="Roboto"/>
              <a:cs typeface="Roboto"/>
              <a:sym typeface="Roboto"/>
            </a:endParaRPr>
          </a:p>
          <a:p>
            <a:pPr indent="-228600" lvl="0" marL="457200" rtl="0" algn="l">
              <a:spcBef>
                <a:spcPts val="0"/>
              </a:spcBef>
              <a:spcAft>
                <a:spcPts val="0"/>
              </a:spcAft>
              <a:buClr>
                <a:schemeClr val="accent5"/>
              </a:buClr>
              <a:buSzPct val="100000"/>
              <a:buFont typeface="Roboto"/>
              <a:buNone/>
            </a:pPr>
            <a:r>
              <a:t/>
            </a:r>
            <a:endParaRPr b="1" sz="3900">
              <a:solidFill>
                <a:schemeClr val="accent5"/>
              </a:solidFill>
              <a:latin typeface="Roboto"/>
              <a:ea typeface="Roboto"/>
              <a:cs typeface="Roboto"/>
              <a:sym typeface="Roboto"/>
            </a:endParaRPr>
          </a:p>
          <a:p>
            <a:pPr indent="-228600" lvl="0" marL="457200" rtl="0" algn="l">
              <a:spcBef>
                <a:spcPts val="0"/>
              </a:spcBef>
              <a:spcAft>
                <a:spcPts val="0"/>
              </a:spcAft>
              <a:buClr>
                <a:schemeClr val="accent5"/>
              </a:buClr>
              <a:buSzPct val="100000"/>
              <a:buFont typeface="Roboto"/>
              <a:buNone/>
            </a:pPr>
            <a:r>
              <a:rPr b="1" lang="en" sz="3900">
                <a:solidFill>
                  <a:schemeClr val="accent6"/>
                </a:solidFill>
                <a:latin typeface="Roboto"/>
                <a:ea typeface="Roboto"/>
                <a:cs typeface="Roboto"/>
                <a:sym typeface="Roboto"/>
              </a:rPr>
              <a:t>Razvoj liderstva: </a:t>
            </a:r>
            <a:r>
              <a:rPr b="1" lang="en" sz="3900">
                <a:solidFill>
                  <a:schemeClr val="accent5"/>
                </a:solidFill>
                <a:latin typeface="Roboto"/>
                <a:ea typeface="Roboto"/>
                <a:cs typeface="Roboto"/>
                <a:sym typeface="Roboto"/>
              </a:rPr>
              <a:t>Lideri koji pokazuju empatiju često su efikasniji u motivisanju i vođenju svojih timova. Empatija im omogućava da razumeju potrebe i motivacije svojih zaposlenih, što vodi ka boljim rezultatima i zadovoljstvu na radu.</a:t>
            </a:r>
            <a:endParaRPr b="1" sz="3900">
              <a:solidFill>
                <a:schemeClr val="accent5"/>
              </a:solidFill>
              <a:latin typeface="Roboto"/>
              <a:ea typeface="Roboto"/>
              <a:cs typeface="Roboto"/>
              <a:sym typeface="Roboto"/>
            </a:endParaRPr>
          </a:p>
          <a:p>
            <a:pPr indent="0" lvl="0" marL="0" rtl="0" algn="l">
              <a:spcBef>
                <a:spcPts val="15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6"/>
          <p:cNvSpPr txBox="1"/>
          <p:nvPr>
            <p:ph type="title"/>
          </p:nvPr>
        </p:nvSpPr>
        <p:spPr>
          <a:xfrm>
            <a:off x="1297500" y="393750"/>
            <a:ext cx="7038900" cy="914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Vrste Empatije(emocionalna,kognitivna,empatija prema sebi)</a:t>
            </a:r>
            <a:endParaRPr/>
          </a:p>
        </p:txBody>
      </p:sp>
      <p:sp>
        <p:nvSpPr>
          <p:cNvPr id="153" name="Google Shape;153;p16"/>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t/>
            </a:r>
            <a:endParaRPr/>
          </a:p>
          <a:p>
            <a:pPr indent="0" lvl="0" marL="0" rtl="0" algn="l">
              <a:spcBef>
                <a:spcPts val="1200"/>
              </a:spcBef>
              <a:spcAft>
                <a:spcPts val="0"/>
              </a:spcAft>
              <a:buNone/>
            </a:pPr>
            <a:r>
              <a:rPr lang="en" sz="5335">
                <a:solidFill>
                  <a:schemeClr val="accent6"/>
                </a:solidFill>
                <a:latin typeface="Roboto"/>
                <a:ea typeface="Roboto"/>
                <a:cs typeface="Roboto"/>
                <a:sym typeface="Roboto"/>
              </a:rPr>
              <a:t>Emocionalna empatija </a:t>
            </a:r>
            <a:r>
              <a:rPr lang="en" sz="5335">
                <a:solidFill>
                  <a:schemeClr val="accent1"/>
                </a:solidFill>
                <a:latin typeface="Roboto"/>
                <a:ea typeface="Roboto"/>
                <a:cs typeface="Roboto"/>
                <a:sym typeface="Roboto"/>
              </a:rPr>
              <a:t>odnosi se na sposobnost osobe da fizički oseća emocije koje druga osoba oseća, gotovo kao da su te emocije sopstvene. To uključuje automatski, često nesvesni, emocionalni odgovor na osećaje druge osobe. Na primer, ako vidite nekoga ko je tužan i sami se osećate tužno, doživljavate </a:t>
            </a:r>
            <a:r>
              <a:rPr lang="en" sz="5335">
                <a:solidFill>
                  <a:schemeClr val="accent6"/>
                </a:solidFill>
                <a:latin typeface="Roboto"/>
                <a:ea typeface="Roboto"/>
                <a:cs typeface="Roboto"/>
                <a:sym typeface="Roboto"/>
              </a:rPr>
              <a:t>emocionalnu empatiju.</a:t>
            </a:r>
            <a:endParaRPr sz="5335">
              <a:solidFill>
                <a:schemeClr val="accent6"/>
              </a:solidFill>
              <a:latin typeface="Roboto"/>
              <a:ea typeface="Roboto"/>
              <a:cs typeface="Roboto"/>
              <a:sym typeface="Roboto"/>
            </a:endParaRPr>
          </a:p>
          <a:p>
            <a:pPr indent="0" lvl="0" marL="0" rtl="0" algn="l">
              <a:spcBef>
                <a:spcPts val="1500"/>
              </a:spcBef>
              <a:spcAft>
                <a:spcPts val="0"/>
              </a:spcAft>
              <a:buNone/>
            </a:pPr>
            <a:r>
              <a:rPr lang="en" sz="5335">
                <a:solidFill>
                  <a:schemeClr val="accent1"/>
                </a:solidFill>
                <a:latin typeface="Roboto"/>
                <a:ea typeface="Roboto"/>
                <a:cs typeface="Roboto"/>
                <a:sym typeface="Roboto"/>
              </a:rPr>
              <a:t>Ova vrsta </a:t>
            </a:r>
            <a:r>
              <a:rPr lang="en" sz="5335">
                <a:solidFill>
                  <a:schemeClr val="accent6"/>
                </a:solidFill>
                <a:latin typeface="Roboto"/>
                <a:ea typeface="Roboto"/>
                <a:cs typeface="Roboto"/>
                <a:sym typeface="Roboto"/>
              </a:rPr>
              <a:t>empatije</a:t>
            </a:r>
            <a:r>
              <a:rPr lang="en" sz="5335">
                <a:solidFill>
                  <a:schemeClr val="accent1"/>
                </a:solidFill>
                <a:latin typeface="Roboto"/>
                <a:ea typeface="Roboto"/>
                <a:cs typeface="Roboto"/>
                <a:sym typeface="Roboto"/>
              </a:rPr>
              <a:t> omogućava duboku</a:t>
            </a:r>
            <a:r>
              <a:rPr lang="en" sz="5335">
                <a:solidFill>
                  <a:schemeClr val="accent6"/>
                </a:solidFill>
                <a:latin typeface="Roboto"/>
                <a:ea typeface="Roboto"/>
                <a:cs typeface="Roboto"/>
                <a:sym typeface="Roboto"/>
              </a:rPr>
              <a:t> emocionalnu</a:t>
            </a:r>
            <a:r>
              <a:rPr lang="en" sz="5335">
                <a:solidFill>
                  <a:schemeClr val="accent1"/>
                </a:solidFill>
                <a:latin typeface="Roboto"/>
                <a:ea typeface="Roboto"/>
                <a:cs typeface="Roboto"/>
                <a:sym typeface="Roboto"/>
              </a:rPr>
              <a:t> povezanost između ljudi i čini temelj za razvoj saosećanja i altruizma. Ona je ključna za izgradnju snažnih i podržavajućih odnosa, jer pomaže ljudima da ne samo razumeju šta drugi osećaju, već i da dele te emocije, stvarajući osećaj bliskosti i zajedništva.</a:t>
            </a:r>
            <a:endParaRPr sz="5335">
              <a:solidFill>
                <a:schemeClr val="accent1"/>
              </a:solidFill>
              <a:latin typeface="Roboto"/>
              <a:ea typeface="Roboto"/>
              <a:cs typeface="Roboto"/>
              <a:sym typeface="Roboto"/>
            </a:endParaRPr>
          </a:p>
          <a:p>
            <a:pPr indent="0" lvl="0" marL="0" rtl="0" algn="l">
              <a:spcBef>
                <a:spcPts val="1500"/>
              </a:spcBef>
              <a:spcAft>
                <a:spcPts val="0"/>
              </a:spcAft>
              <a:buNone/>
            </a:pPr>
            <a:r>
              <a:rPr lang="en" sz="5335">
                <a:solidFill>
                  <a:schemeClr val="accent6"/>
                </a:solidFill>
                <a:latin typeface="Roboto"/>
                <a:ea typeface="Roboto"/>
                <a:cs typeface="Roboto"/>
                <a:sym typeface="Roboto"/>
              </a:rPr>
              <a:t>Emocionalna empatija </a:t>
            </a:r>
            <a:r>
              <a:rPr lang="en" sz="5335">
                <a:solidFill>
                  <a:schemeClr val="accent1"/>
                </a:solidFill>
                <a:latin typeface="Roboto"/>
                <a:ea typeface="Roboto"/>
                <a:cs typeface="Roboto"/>
                <a:sym typeface="Roboto"/>
              </a:rPr>
              <a:t>može biti dvostruko oštrica, jer dok pomaže u povezivanju s drugima, takođe može dovesti do emocionalne iscrpljenosti ako osoba konstantno preuzima emocije drugih bez zaštite svojih emocionalnih granica. Upravo zato, važno je naučiti kako uravnotežiti emocionalnu empatiju sa samozbrinjavanjem i postavljanjem zdravih granica.</a:t>
            </a:r>
            <a:endParaRPr sz="5335">
              <a:solidFill>
                <a:schemeClr val="accent1"/>
              </a:solidFill>
              <a:latin typeface="Roboto"/>
              <a:ea typeface="Roboto"/>
              <a:cs typeface="Roboto"/>
              <a:sym typeface="Roboto"/>
            </a:endParaRPr>
          </a:p>
          <a:p>
            <a:pPr indent="0" lvl="0" marL="0" rtl="0" algn="l">
              <a:spcBef>
                <a:spcPts val="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7"/>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Kognitivna Empatija</a:t>
            </a:r>
            <a:endParaRPr/>
          </a:p>
        </p:txBody>
      </p:sp>
      <p:sp>
        <p:nvSpPr>
          <p:cNvPr id="159" name="Google Shape;159;p17"/>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t/>
            </a:r>
            <a:endParaRPr sz="1654">
              <a:solidFill>
                <a:schemeClr val="accent1"/>
              </a:solidFill>
            </a:endParaRPr>
          </a:p>
          <a:p>
            <a:pPr indent="0" lvl="0" marL="0" rtl="0" algn="l">
              <a:spcBef>
                <a:spcPts val="1200"/>
              </a:spcBef>
              <a:spcAft>
                <a:spcPts val="0"/>
              </a:spcAft>
              <a:buNone/>
            </a:pPr>
            <a:r>
              <a:rPr lang="en" sz="5054">
                <a:solidFill>
                  <a:schemeClr val="accent6"/>
                </a:solidFill>
                <a:latin typeface="Roboto"/>
                <a:ea typeface="Roboto"/>
                <a:cs typeface="Roboto"/>
                <a:sym typeface="Roboto"/>
              </a:rPr>
              <a:t>Kognitivna empatija</a:t>
            </a:r>
            <a:r>
              <a:rPr lang="en" sz="5054">
                <a:solidFill>
                  <a:schemeClr val="accent1"/>
                </a:solidFill>
                <a:latin typeface="Roboto"/>
                <a:ea typeface="Roboto"/>
                <a:cs typeface="Roboto"/>
                <a:sym typeface="Roboto"/>
              </a:rPr>
              <a:t> je sposobnost razumijevanja perspektive, mišljenja i osjećaja druge osobe, ali bez nužno dijeljenja ili emocionalno reagiranja na te osjećaje. To uključuje intelektualno razumijevanje što netko drugi može doživljavati i zašto se tako osjeća, što omogućava osobi da se postavi na tuđe mjesto i predvidi kako bi se netko mogao osjećati u određenoj situaciji.</a:t>
            </a:r>
            <a:endParaRPr sz="5054">
              <a:solidFill>
                <a:schemeClr val="accent1"/>
              </a:solidFill>
              <a:latin typeface="Roboto"/>
              <a:ea typeface="Roboto"/>
              <a:cs typeface="Roboto"/>
              <a:sym typeface="Roboto"/>
            </a:endParaRPr>
          </a:p>
          <a:p>
            <a:pPr indent="0" lvl="0" marL="0" rtl="0" algn="l">
              <a:spcBef>
                <a:spcPts val="1500"/>
              </a:spcBef>
              <a:spcAft>
                <a:spcPts val="0"/>
              </a:spcAft>
              <a:buNone/>
            </a:pPr>
            <a:r>
              <a:rPr lang="en" sz="5054">
                <a:solidFill>
                  <a:schemeClr val="accent1"/>
                </a:solidFill>
                <a:latin typeface="Roboto"/>
                <a:ea typeface="Roboto"/>
                <a:cs typeface="Roboto"/>
                <a:sym typeface="Roboto"/>
              </a:rPr>
              <a:t>Ova vrsta</a:t>
            </a:r>
            <a:r>
              <a:rPr lang="en" sz="5054">
                <a:solidFill>
                  <a:schemeClr val="accent6"/>
                </a:solidFill>
                <a:latin typeface="Roboto"/>
                <a:ea typeface="Roboto"/>
                <a:cs typeface="Roboto"/>
                <a:sym typeface="Roboto"/>
              </a:rPr>
              <a:t> empatije </a:t>
            </a:r>
            <a:r>
              <a:rPr lang="en" sz="5054">
                <a:solidFill>
                  <a:schemeClr val="accent1"/>
                </a:solidFill>
                <a:latin typeface="Roboto"/>
                <a:ea typeface="Roboto"/>
                <a:cs typeface="Roboto"/>
                <a:sym typeface="Roboto"/>
              </a:rPr>
              <a:t>ključna je za efikasnu komunikaciju i rješavanje problema u socijalnim interakcijama jer omogućava ljudima da navigiraju kroz socijalne situacije s boljim razumijevanjem tuđih gledišta. Također je temelj za empatijsko slušanje, gdje aktivno slušate i razumijete što druga osoba govori, čak i ako se ne slažete s njom.</a:t>
            </a:r>
            <a:endParaRPr sz="5054">
              <a:solidFill>
                <a:schemeClr val="accent1"/>
              </a:solidFill>
              <a:latin typeface="Roboto"/>
              <a:ea typeface="Roboto"/>
              <a:cs typeface="Roboto"/>
              <a:sym typeface="Roboto"/>
            </a:endParaRPr>
          </a:p>
          <a:p>
            <a:pPr indent="0" lvl="0" marL="0" rtl="0" algn="l">
              <a:spcBef>
                <a:spcPts val="1500"/>
              </a:spcBef>
              <a:spcAft>
                <a:spcPts val="0"/>
              </a:spcAft>
              <a:buNone/>
            </a:pPr>
            <a:r>
              <a:rPr lang="en" sz="5054">
                <a:solidFill>
                  <a:schemeClr val="accent6"/>
                </a:solidFill>
                <a:latin typeface="Roboto"/>
                <a:ea typeface="Roboto"/>
                <a:cs typeface="Roboto"/>
                <a:sym typeface="Roboto"/>
              </a:rPr>
              <a:t>Kognitivna empatija</a:t>
            </a:r>
            <a:r>
              <a:rPr lang="en" sz="5054">
                <a:solidFill>
                  <a:schemeClr val="accent1"/>
                </a:solidFill>
                <a:latin typeface="Roboto"/>
                <a:ea typeface="Roboto"/>
                <a:cs typeface="Roboto"/>
                <a:sym typeface="Roboto"/>
              </a:rPr>
              <a:t> posebno je korisna u profesionalnom okruženju, u vođenju, pregovaranju i svakoj situaciji koja zahtijeva razumijevanje tuđih motiva i osjećaja bez emocionalnog preuzimanja. Također, može pomoći u razvoju tolerancije i poštovanja prema različitostima, potičući otvorenost i fleksibilnost u mišljenju</a:t>
            </a:r>
            <a:r>
              <a:rPr lang="en" sz="4700">
                <a:solidFill>
                  <a:srgbClr val="0D0D0D"/>
                </a:solidFill>
                <a:highlight>
                  <a:srgbClr val="FFFFFF"/>
                </a:highlight>
                <a:latin typeface="Roboto"/>
                <a:ea typeface="Roboto"/>
                <a:cs typeface="Roboto"/>
                <a:sym typeface="Roboto"/>
              </a:rPr>
              <a:t>.</a:t>
            </a:r>
            <a:endParaRPr sz="4700">
              <a:solidFill>
                <a:srgbClr val="0D0D0D"/>
              </a:solidFill>
              <a:highlight>
                <a:srgbClr val="FFFFFF"/>
              </a:highlight>
              <a:latin typeface="Roboto"/>
              <a:ea typeface="Roboto"/>
              <a:cs typeface="Roboto"/>
              <a:sym typeface="Roboto"/>
            </a:endParaRPr>
          </a:p>
          <a:p>
            <a:pPr indent="0" lvl="0" marL="0" rtl="0" algn="l">
              <a:spcBef>
                <a:spcPts val="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8"/>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Empatija prema sebi</a:t>
            </a:r>
            <a:endParaRPr/>
          </a:p>
        </p:txBody>
      </p:sp>
      <p:sp>
        <p:nvSpPr>
          <p:cNvPr id="165" name="Google Shape;165;p18"/>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t/>
            </a:r>
            <a:endParaRPr sz="4128">
              <a:solidFill>
                <a:schemeClr val="accent1"/>
              </a:solidFill>
            </a:endParaRPr>
          </a:p>
          <a:p>
            <a:pPr indent="0" lvl="0" marL="0" rtl="0" algn="l">
              <a:spcBef>
                <a:spcPts val="1200"/>
              </a:spcBef>
              <a:spcAft>
                <a:spcPts val="0"/>
              </a:spcAft>
              <a:buNone/>
            </a:pPr>
            <a:r>
              <a:rPr lang="en" sz="4028">
                <a:solidFill>
                  <a:schemeClr val="accent6"/>
                </a:solidFill>
                <a:latin typeface="Roboto"/>
                <a:ea typeface="Roboto"/>
                <a:cs typeface="Roboto"/>
                <a:sym typeface="Roboto"/>
              </a:rPr>
              <a:t>Empatija prema sebi,</a:t>
            </a:r>
            <a:r>
              <a:rPr lang="en" sz="4028">
                <a:solidFill>
                  <a:schemeClr val="accent1"/>
                </a:solidFill>
                <a:latin typeface="Roboto"/>
                <a:ea typeface="Roboto"/>
                <a:cs typeface="Roboto"/>
                <a:sym typeface="Roboto"/>
              </a:rPr>
              <a:t> poznata i kao samosaosećanje, odnosi se na sposobnost prepoznavanja i prihvatanja sopstvenih emocija, pristupajući sebi sa razumevanjem i blagostanjem u teškim trenucima, umesto sa kritikom ili samosudom. Ova vrsta empatije uključuje tri ključne komponente:</a:t>
            </a:r>
            <a:endParaRPr sz="4028">
              <a:solidFill>
                <a:schemeClr val="accent1"/>
              </a:solidFill>
              <a:latin typeface="Roboto"/>
              <a:ea typeface="Roboto"/>
              <a:cs typeface="Roboto"/>
              <a:sym typeface="Roboto"/>
            </a:endParaRPr>
          </a:p>
          <a:p>
            <a:pPr indent="0" lvl="0" marL="457200" rtl="0" algn="l">
              <a:spcBef>
                <a:spcPts val="1500"/>
              </a:spcBef>
              <a:spcAft>
                <a:spcPts val="0"/>
              </a:spcAft>
              <a:buNone/>
            </a:pPr>
            <a:r>
              <a:rPr lang="en" sz="4028">
                <a:solidFill>
                  <a:schemeClr val="accent6"/>
                </a:solidFill>
                <a:latin typeface="Roboto"/>
                <a:ea typeface="Roboto"/>
                <a:cs typeface="Roboto"/>
                <a:sym typeface="Roboto"/>
              </a:rPr>
              <a:t>Samosvesnost:</a:t>
            </a:r>
            <a:r>
              <a:rPr lang="en" sz="4028">
                <a:solidFill>
                  <a:schemeClr val="accent1"/>
                </a:solidFill>
                <a:latin typeface="Roboto"/>
                <a:ea typeface="Roboto"/>
                <a:cs typeface="Roboto"/>
                <a:sym typeface="Roboto"/>
              </a:rPr>
              <a:t> To je sposobnost da se jasno prepoznaju i razumeju sopstveni osećaji i misli. Samosvesnost omogućava osobi da prepozna kada je u emocionalnoj patnji.</a:t>
            </a:r>
            <a:endParaRPr sz="4028">
              <a:solidFill>
                <a:schemeClr val="accent1"/>
              </a:solidFill>
              <a:latin typeface="Roboto"/>
              <a:ea typeface="Roboto"/>
              <a:cs typeface="Roboto"/>
              <a:sym typeface="Roboto"/>
            </a:endParaRPr>
          </a:p>
          <a:p>
            <a:pPr indent="0" lvl="0" marL="457200" rtl="0" algn="l">
              <a:spcBef>
                <a:spcPts val="1500"/>
              </a:spcBef>
              <a:spcAft>
                <a:spcPts val="0"/>
              </a:spcAft>
              <a:buNone/>
            </a:pPr>
            <a:r>
              <a:rPr lang="en" sz="4028">
                <a:solidFill>
                  <a:schemeClr val="accent6"/>
                </a:solidFill>
                <a:latin typeface="Roboto"/>
                <a:ea typeface="Roboto"/>
                <a:cs typeface="Roboto"/>
                <a:sym typeface="Roboto"/>
              </a:rPr>
              <a:t>Samoosudećivanje nasuprot samosaosećanju:</a:t>
            </a:r>
            <a:r>
              <a:rPr lang="en" sz="4028">
                <a:solidFill>
                  <a:schemeClr val="accent1"/>
                </a:solidFill>
                <a:latin typeface="Roboto"/>
                <a:ea typeface="Roboto"/>
                <a:cs typeface="Roboto"/>
                <a:sym typeface="Roboto"/>
              </a:rPr>
              <a:t> Empatija prema sebi znači da se prema sopstvenim nedostacima i greškama pristupa sa blagostanjem, umesto sa strogim samokritičnostima. To uključuje tretiranje sebe sa istom vrstom razumevanja i saosećanja koja bi se pružila dobrom prijatelju.</a:t>
            </a:r>
            <a:endParaRPr sz="4028">
              <a:solidFill>
                <a:schemeClr val="accent1"/>
              </a:solidFill>
              <a:latin typeface="Roboto"/>
              <a:ea typeface="Roboto"/>
              <a:cs typeface="Roboto"/>
              <a:sym typeface="Roboto"/>
            </a:endParaRPr>
          </a:p>
          <a:p>
            <a:pPr indent="0" lvl="0" marL="457200" rtl="0" algn="l">
              <a:spcBef>
                <a:spcPts val="1500"/>
              </a:spcBef>
              <a:spcAft>
                <a:spcPts val="0"/>
              </a:spcAft>
              <a:buNone/>
            </a:pPr>
            <a:r>
              <a:rPr lang="en" sz="4028">
                <a:solidFill>
                  <a:schemeClr val="accent6"/>
                </a:solidFill>
                <a:latin typeface="Roboto"/>
                <a:ea typeface="Roboto"/>
                <a:cs typeface="Roboto"/>
                <a:sym typeface="Roboto"/>
              </a:rPr>
              <a:t>Zajedničko čovečanstvo: </a:t>
            </a:r>
            <a:r>
              <a:rPr lang="en" sz="4028">
                <a:solidFill>
                  <a:schemeClr val="accent1"/>
                </a:solidFill>
                <a:latin typeface="Roboto"/>
                <a:ea typeface="Roboto"/>
                <a:cs typeface="Roboto"/>
                <a:sym typeface="Roboto"/>
              </a:rPr>
              <a:t>Prepoznavanje da je patnja deo ljudskog iskustva koje delimo sa drugima, umesto da se osjećamo izolovano u našim teškoćama. Ovo shvatanje pomaže u stvaranju osećaja povezanosti sa drugima, čak i u vreme lične patnje.</a:t>
            </a:r>
            <a:endParaRPr sz="4028">
              <a:solidFill>
                <a:schemeClr val="accent1"/>
              </a:solidFill>
              <a:latin typeface="Roboto"/>
              <a:ea typeface="Roboto"/>
              <a:cs typeface="Roboto"/>
              <a:sym typeface="Roboto"/>
            </a:endParaRPr>
          </a:p>
          <a:p>
            <a:pPr indent="0" lvl="0" marL="0" rtl="0" algn="l">
              <a:spcBef>
                <a:spcPts val="1500"/>
              </a:spcBef>
              <a:spcAft>
                <a:spcPts val="0"/>
              </a:spcAft>
              <a:buNone/>
            </a:pPr>
            <a:r>
              <a:rPr lang="en" sz="4028">
                <a:solidFill>
                  <a:schemeClr val="accent6"/>
                </a:solidFill>
                <a:latin typeface="Roboto"/>
                <a:ea typeface="Roboto"/>
                <a:cs typeface="Roboto"/>
                <a:sym typeface="Roboto"/>
              </a:rPr>
              <a:t>Empatija prema sebi </a:t>
            </a:r>
            <a:r>
              <a:rPr lang="en" sz="4028">
                <a:solidFill>
                  <a:schemeClr val="accent1"/>
                </a:solidFill>
                <a:latin typeface="Roboto"/>
                <a:ea typeface="Roboto"/>
                <a:cs typeface="Roboto"/>
                <a:sym typeface="Roboto"/>
              </a:rPr>
              <a:t>je ključna za emocionalno blagostanje jer pomaže u smanjenju anksioznosti, depresije i samokritičnosti, dok istovremeno promoviše otpornost, zadovoljstvo i opštu psihološku dobrobit. Takođe, osnažuje pojedince da budu više otvoreni i prijemčivi za sopstvene greške i nedostatke, što vodi ka ličnom rastu i razvoju. Praktikovanje empatije prema sebi može podstaknuti zdravije ponašanje, kao što je bolje samozbrinjavanje i preduzimanje odgovornosti za sopstveno zdravlje i dobrobit.</a:t>
            </a:r>
            <a:endParaRPr sz="4028">
              <a:solidFill>
                <a:schemeClr val="accent1"/>
              </a:solidFill>
              <a:latin typeface="Roboto"/>
              <a:ea typeface="Roboto"/>
              <a:cs typeface="Roboto"/>
              <a:sym typeface="Roboto"/>
            </a:endParaRPr>
          </a:p>
          <a:p>
            <a:pPr indent="0" lvl="0" marL="0" rtl="0" algn="l">
              <a:spcBef>
                <a:spcPts val="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9"/>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Prednosti empatije</a:t>
            </a:r>
            <a:endParaRPr/>
          </a:p>
        </p:txBody>
      </p:sp>
      <p:sp>
        <p:nvSpPr>
          <p:cNvPr id="171" name="Google Shape;171;p19"/>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t/>
            </a:r>
            <a:endParaRPr sz="3860">
              <a:solidFill>
                <a:schemeClr val="accent1"/>
              </a:solidFill>
            </a:endParaRPr>
          </a:p>
          <a:p>
            <a:pPr indent="0" lvl="0" marL="0" rtl="0" algn="l">
              <a:spcBef>
                <a:spcPts val="1200"/>
              </a:spcBef>
              <a:spcAft>
                <a:spcPts val="0"/>
              </a:spcAft>
              <a:buNone/>
            </a:pPr>
            <a:r>
              <a:rPr lang="en" sz="3760">
                <a:solidFill>
                  <a:schemeClr val="accent1"/>
                </a:solidFill>
                <a:latin typeface="Roboto"/>
                <a:ea typeface="Roboto"/>
                <a:cs typeface="Roboto"/>
                <a:sym typeface="Roboto"/>
              </a:rPr>
              <a:t>Empatija nudi brojne prednosti kako na individualnom, tako i na društvenom nivou. Evo nekoliko ključnih prednosti:</a:t>
            </a:r>
            <a:endParaRPr sz="3760">
              <a:solidFill>
                <a:schemeClr val="accent1"/>
              </a:solidFill>
              <a:latin typeface="Roboto"/>
              <a:ea typeface="Roboto"/>
              <a:cs typeface="Roboto"/>
              <a:sym typeface="Roboto"/>
            </a:endParaRPr>
          </a:p>
          <a:p>
            <a:pPr indent="-228600" lvl="0" marL="457200" rtl="0" algn="l">
              <a:spcBef>
                <a:spcPts val="1500"/>
              </a:spcBef>
              <a:spcAft>
                <a:spcPts val="0"/>
              </a:spcAft>
              <a:buClr>
                <a:schemeClr val="accent1"/>
              </a:buClr>
              <a:buSzPct val="100000"/>
              <a:buFont typeface="Roboto"/>
              <a:buNone/>
            </a:pPr>
            <a:r>
              <a:rPr lang="en" sz="3760">
                <a:solidFill>
                  <a:schemeClr val="accent6"/>
                </a:solidFill>
                <a:latin typeface="Roboto"/>
                <a:ea typeface="Roboto"/>
                <a:cs typeface="Roboto"/>
                <a:sym typeface="Roboto"/>
              </a:rPr>
              <a:t>Poboljšava međuljudske odnose:</a:t>
            </a:r>
            <a:r>
              <a:rPr lang="en" sz="3760">
                <a:solidFill>
                  <a:schemeClr val="accent1"/>
                </a:solidFill>
                <a:latin typeface="Roboto"/>
                <a:ea typeface="Roboto"/>
                <a:cs typeface="Roboto"/>
                <a:sym typeface="Roboto"/>
              </a:rPr>
              <a:t> Empatija doprinosi dubljem razumijevanju i bliskosti među ljudima, jačajući veze i stvarajući osjećaj zajedništva.</a:t>
            </a:r>
            <a:endParaRPr sz="3760">
              <a:solidFill>
                <a:schemeClr val="accent1"/>
              </a:solidFill>
              <a:latin typeface="Roboto"/>
              <a:ea typeface="Roboto"/>
              <a:cs typeface="Roboto"/>
              <a:sym typeface="Roboto"/>
            </a:endParaRPr>
          </a:p>
          <a:p>
            <a:pPr indent="-228600" lvl="0" marL="457200" rtl="0" algn="l">
              <a:spcBef>
                <a:spcPts val="0"/>
              </a:spcBef>
              <a:spcAft>
                <a:spcPts val="0"/>
              </a:spcAft>
              <a:buClr>
                <a:schemeClr val="accent1"/>
              </a:buClr>
              <a:buSzPct val="100000"/>
              <a:buFont typeface="Roboto"/>
              <a:buNone/>
            </a:pPr>
            <a:r>
              <a:rPr lang="en" sz="3760">
                <a:solidFill>
                  <a:schemeClr val="accent1"/>
                </a:solidFill>
                <a:latin typeface="Roboto"/>
                <a:ea typeface="Roboto"/>
                <a:cs typeface="Roboto"/>
                <a:sym typeface="Roboto"/>
              </a:rPr>
              <a:t>Podržava emocionalno blagostanje: Praktikovanje empatije može smanjiti stres i povećati osobni osjećaj zadovoljstva i sreće.</a:t>
            </a:r>
            <a:endParaRPr sz="3760">
              <a:solidFill>
                <a:schemeClr val="accent1"/>
              </a:solidFill>
              <a:latin typeface="Roboto"/>
              <a:ea typeface="Roboto"/>
              <a:cs typeface="Roboto"/>
              <a:sym typeface="Roboto"/>
            </a:endParaRPr>
          </a:p>
          <a:p>
            <a:pPr indent="-228600" lvl="0" marL="457200" rtl="0" algn="l">
              <a:spcBef>
                <a:spcPts val="0"/>
              </a:spcBef>
              <a:spcAft>
                <a:spcPts val="0"/>
              </a:spcAft>
              <a:buClr>
                <a:schemeClr val="accent1"/>
              </a:buClr>
              <a:buSzPct val="100000"/>
              <a:buFont typeface="Roboto"/>
              <a:buNone/>
            </a:pPr>
            <a:r>
              <a:rPr lang="en" sz="3760">
                <a:solidFill>
                  <a:schemeClr val="accent6"/>
                </a:solidFill>
                <a:latin typeface="Roboto"/>
                <a:ea typeface="Roboto"/>
                <a:cs typeface="Roboto"/>
                <a:sym typeface="Roboto"/>
              </a:rPr>
              <a:t>Pomaže u konfliktnim situacijama: </a:t>
            </a:r>
            <a:r>
              <a:rPr lang="en" sz="3760">
                <a:solidFill>
                  <a:schemeClr val="accent1"/>
                </a:solidFill>
                <a:latin typeface="Roboto"/>
                <a:ea typeface="Roboto"/>
                <a:cs typeface="Roboto"/>
                <a:sym typeface="Roboto"/>
              </a:rPr>
              <a:t>Empatija može olakšati razumijevanje različitih perspektiva i motivacija, što može doprinijeti mirnijem i konstruktivnijem rješavanju sukoba.</a:t>
            </a:r>
            <a:endParaRPr sz="3760">
              <a:solidFill>
                <a:schemeClr val="accent1"/>
              </a:solidFill>
              <a:latin typeface="Roboto"/>
              <a:ea typeface="Roboto"/>
              <a:cs typeface="Roboto"/>
              <a:sym typeface="Roboto"/>
            </a:endParaRPr>
          </a:p>
          <a:p>
            <a:pPr indent="-228600" lvl="0" marL="457200" rtl="0" algn="l">
              <a:spcBef>
                <a:spcPts val="0"/>
              </a:spcBef>
              <a:spcAft>
                <a:spcPts val="0"/>
              </a:spcAft>
              <a:buClr>
                <a:schemeClr val="accent1"/>
              </a:buClr>
              <a:buSzPct val="100000"/>
              <a:buFont typeface="Roboto"/>
              <a:buNone/>
            </a:pPr>
            <a:r>
              <a:rPr lang="en" sz="3760">
                <a:solidFill>
                  <a:schemeClr val="accent6"/>
                </a:solidFill>
                <a:latin typeface="Roboto"/>
                <a:ea typeface="Roboto"/>
                <a:cs typeface="Roboto"/>
                <a:sym typeface="Roboto"/>
              </a:rPr>
              <a:t>Unapređuje komunikacijske vještine: </a:t>
            </a:r>
            <a:r>
              <a:rPr lang="en" sz="3760">
                <a:solidFill>
                  <a:schemeClr val="accent1"/>
                </a:solidFill>
                <a:latin typeface="Roboto"/>
                <a:ea typeface="Roboto"/>
                <a:cs typeface="Roboto"/>
                <a:sym typeface="Roboto"/>
              </a:rPr>
              <a:t>Razumijevanje emocionalnih stanja drugih može poboljšati način na koji komuniciramo, čineći našu komunikaciju osjetljivijom i efikasnijom.</a:t>
            </a:r>
            <a:endParaRPr sz="3760">
              <a:solidFill>
                <a:schemeClr val="accent1"/>
              </a:solidFill>
              <a:latin typeface="Roboto"/>
              <a:ea typeface="Roboto"/>
              <a:cs typeface="Roboto"/>
              <a:sym typeface="Roboto"/>
            </a:endParaRPr>
          </a:p>
          <a:p>
            <a:pPr indent="-228600" lvl="0" marL="457200" rtl="0" algn="l">
              <a:spcBef>
                <a:spcPts val="0"/>
              </a:spcBef>
              <a:spcAft>
                <a:spcPts val="0"/>
              </a:spcAft>
              <a:buClr>
                <a:schemeClr val="accent1"/>
              </a:buClr>
              <a:buSzPct val="100000"/>
              <a:buFont typeface="Roboto"/>
              <a:buNone/>
            </a:pPr>
            <a:r>
              <a:rPr lang="en" sz="3760">
                <a:solidFill>
                  <a:schemeClr val="accent6"/>
                </a:solidFill>
                <a:latin typeface="Roboto"/>
                <a:ea typeface="Roboto"/>
                <a:cs typeface="Roboto"/>
                <a:sym typeface="Roboto"/>
              </a:rPr>
              <a:t>Povećava saradnju</a:t>
            </a:r>
            <a:r>
              <a:rPr lang="en" sz="3760">
                <a:solidFill>
                  <a:schemeClr val="accent1"/>
                </a:solidFill>
                <a:latin typeface="Roboto"/>
                <a:ea typeface="Roboto"/>
                <a:cs typeface="Roboto"/>
                <a:sym typeface="Roboto"/>
              </a:rPr>
              <a:t>: U radnom okruženju, empatija može potaknuti bolju saradnju i timski rad, povećavajući produktivnost i zadovoljstvo na poslu.</a:t>
            </a:r>
            <a:endParaRPr sz="3760">
              <a:solidFill>
                <a:schemeClr val="accent1"/>
              </a:solidFill>
              <a:latin typeface="Roboto"/>
              <a:ea typeface="Roboto"/>
              <a:cs typeface="Roboto"/>
              <a:sym typeface="Roboto"/>
            </a:endParaRPr>
          </a:p>
          <a:p>
            <a:pPr indent="-228600" lvl="0" marL="457200" rtl="0" algn="l">
              <a:spcBef>
                <a:spcPts val="0"/>
              </a:spcBef>
              <a:spcAft>
                <a:spcPts val="0"/>
              </a:spcAft>
              <a:buClr>
                <a:schemeClr val="accent1"/>
              </a:buClr>
              <a:buSzPct val="100000"/>
              <a:buFont typeface="Roboto"/>
              <a:buNone/>
            </a:pPr>
            <a:r>
              <a:rPr lang="en" sz="3760">
                <a:solidFill>
                  <a:schemeClr val="accent6"/>
                </a:solidFill>
                <a:latin typeface="Roboto"/>
                <a:ea typeface="Roboto"/>
                <a:cs typeface="Roboto"/>
                <a:sym typeface="Roboto"/>
              </a:rPr>
              <a:t>Razvija liderstvo: </a:t>
            </a:r>
            <a:r>
              <a:rPr lang="en" sz="3760">
                <a:solidFill>
                  <a:schemeClr val="accent1"/>
                </a:solidFill>
                <a:latin typeface="Roboto"/>
                <a:ea typeface="Roboto"/>
                <a:cs typeface="Roboto"/>
                <a:sym typeface="Roboto"/>
              </a:rPr>
              <a:t>Lideri koji praktikuju empatiju često su efikasniji u vođenju svojih timova, motivišući i inspirišući druge kroz razumijevanje i podršku.</a:t>
            </a:r>
            <a:endParaRPr sz="3760">
              <a:solidFill>
                <a:schemeClr val="accent1"/>
              </a:solidFill>
              <a:latin typeface="Roboto"/>
              <a:ea typeface="Roboto"/>
              <a:cs typeface="Roboto"/>
              <a:sym typeface="Roboto"/>
            </a:endParaRPr>
          </a:p>
          <a:p>
            <a:pPr indent="-228600" lvl="0" marL="457200" rtl="0" algn="l">
              <a:spcBef>
                <a:spcPts val="0"/>
              </a:spcBef>
              <a:spcAft>
                <a:spcPts val="0"/>
              </a:spcAft>
              <a:buClr>
                <a:schemeClr val="accent1"/>
              </a:buClr>
              <a:buSzPct val="100000"/>
              <a:buFont typeface="Roboto"/>
              <a:buNone/>
            </a:pPr>
            <a:r>
              <a:rPr lang="en" sz="3760">
                <a:solidFill>
                  <a:schemeClr val="accent6"/>
                </a:solidFill>
                <a:latin typeface="Roboto"/>
                <a:ea typeface="Roboto"/>
                <a:cs typeface="Roboto"/>
                <a:sym typeface="Roboto"/>
              </a:rPr>
              <a:t>Promoviše socijalnu harmoniju: </a:t>
            </a:r>
            <a:r>
              <a:rPr lang="en" sz="3760">
                <a:solidFill>
                  <a:schemeClr val="accent1"/>
                </a:solidFill>
                <a:latin typeface="Roboto"/>
                <a:ea typeface="Roboto"/>
                <a:cs typeface="Roboto"/>
                <a:sym typeface="Roboto"/>
              </a:rPr>
              <a:t>Na društvenom nivou, empatija doprinosi smanjenju predrasuda i diskriminacije, promovišući razumijevanje i toleranciju među različitim grupama.</a:t>
            </a:r>
            <a:endParaRPr sz="3760">
              <a:solidFill>
                <a:schemeClr val="accent1"/>
              </a:solidFill>
              <a:latin typeface="Roboto"/>
              <a:ea typeface="Roboto"/>
              <a:cs typeface="Roboto"/>
              <a:sym typeface="Roboto"/>
            </a:endParaRPr>
          </a:p>
          <a:p>
            <a:pPr indent="-228600" lvl="0" marL="457200" rtl="0" algn="l">
              <a:spcBef>
                <a:spcPts val="0"/>
              </a:spcBef>
              <a:spcAft>
                <a:spcPts val="0"/>
              </a:spcAft>
              <a:buClr>
                <a:schemeClr val="accent1"/>
              </a:buClr>
              <a:buSzPct val="100000"/>
              <a:buFont typeface="Roboto"/>
              <a:buNone/>
            </a:pPr>
            <a:r>
              <a:rPr lang="en" sz="3760">
                <a:solidFill>
                  <a:schemeClr val="accent6"/>
                </a:solidFill>
                <a:latin typeface="Roboto"/>
                <a:ea typeface="Roboto"/>
                <a:cs typeface="Roboto"/>
                <a:sym typeface="Roboto"/>
              </a:rPr>
              <a:t>Podstiče altruizam i pomoć drugima:</a:t>
            </a:r>
            <a:r>
              <a:rPr lang="en" sz="3760">
                <a:solidFill>
                  <a:schemeClr val="accent1"/>
                </a:solidFill>
                <a:latin typeface="Roboto"/>
                <a:ea typeface="Roboto"/>
                <a:cs typeface="Roboto"/>
                <a:sym typeface="Roboto"/>
              </a:rPr>
              <a:t> Osjećanje empatije može nas motivisati da djelujemo saosećajno i pružimo podršku onima kojima je potrebna.</a:t>
            </a:r>
            <a:endParaRPr sz="3760">
              <a:solidFill>
                <a:schemeClr val="accent1"/>
              </a:solidFill>
              <a:latin typeface="Roboto"/>
              <a:ea typeface="Roboto"/>
              <a:cs typeface="Roboto"/>
              <a:sym typeface="Roboto"/>
            </a:endParaRPr>
          </a:p>
          <a:p>
            <a:pPr indent="0" lvl="0" marL="0" rtl="0" algn="l">
              <a:spcBef>
                <a:spcPts val="1500"/>
              </a:spcBef>
              <a:spcAft>
                <a:spcPts val="0"/>
              </a:spcAft>
              <a:buNone/>
            </a:pPr>
            <a:r>
              <a:rPr lang="en" sz="3760">
                <a:solidFill>
                  <a:schemeClr val="accent1"/>
                </a:solidFill>
                <a:latin typeface="Roboto"/>
                <a:ea typeface="Roboto"/>
                <a:cs typeface="Roboto"/>
                <a:sym typeface="Roboto"/>
              </a:rPr>
              <a:t>Ukratko, </a:t>
            </a:r>
            <a:r>
              <a:rPr lang="en" sz="3760">
                <a:solidFill>
                  <a:schemeClr val="accent6"/>
                </a:solidFill>
                <a:latin typeface="Roboto"/>
                <a:ea typeface="Roboto"/>
                <a:cs typeface="Roboto"/>
                <a:sym typeface="Roboto"/>
              </a:rPr>
              <a:t>empatija </a:t>
            </a:r>
            <a:r>
              <a:rPr lang="en" sz="3760">
                <a:solidFill>
                  <a:schemeClr val="accent1"/>
                </a:solidFill>
                <a:latin typeface="Roboto"/>
                <a:ea typeface="Roboto"/>
                <a:cs typeface="Roboto"/>
                <a:sym typeface="Roboto"/>
              </a:rPr>
              <a:t>je ključna za izgradnju zdravih, podržavajućih i produktivnih zajednica, kao i za osobni razvoj i dobrobit.</a:t>
            </a:r>
            <a:endParaRPr sz="3760">
              <a:solidFill>
                <a:schemeClr val="accent1"/>
              </a:solidFill>
              <a:latin typeface="Roboto"/>
              <a:ea typeface="Roboto"/>
              <a:cs typeface="Roboto"/>
              <a:sym typeface="Roboto"/>
            </a:endParaRPr>
          </a:p>
          <a:p>
            <a:pPr indent="0" lvl="0" marL="0" rtl="0" algn="l">
              <a:spcBef>
                <a:spcPts val="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0"/>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Primer empatije</a:t>
            </a:r>
            <a:endParaRPr/>
          </a:p>
        </p:txBody>
      </p:sp>
      <p:sp>
        <p:nvSpPr>
          <p:cNvPr id="177" name="Google Shape;177;p20"/>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fontScale="40000" lnSpcReduction="20000"/>
          </a:bodyPr>
          <a:lstStyle/>
          <a:p>
            <a:pPr indent="0" lvl="0" marL="0" rtl="0" algn="l">
              <a:spcBef>
                <a:spcPts val="0"/>
              </a:spcBef>
              <a:spcAft>
                <a:spcPts val="0"/>
              </a:spcAft>
              <a:buNone/>
            </a:pPr>
            <a:r>
              <a:t/>
            </a:r>
            <a:endParaRPr/>
          </a:p>
          <a:p>
            <a:pPr indent="0" lvl="0" marL="0" rtl="0" algn="l">
              <a:spcBef>
                <a:spcPts val="1200"/>
              </a:spcBef>
              <a:spcAft>
                <a:spcPts val="0"/>
              </a:spcAft>
              <a:buNone/>
            </a:pPr>
            <a:r>
              <a:rPr lang="en" sz="3035">
                <a:solidFill>
                  <a:schemeClr val="accent1"/>
                </a:solidFill>
                <a:latin typeface="Roboto"/>
                <a:ea typeface="Roboto"/>
                <a:cs typeface="Roboto"/>
                <a:sym typeface="Roboto"/>
              </a:rPr>
              <a:t>Zamislite situaciju u kojoj vidite prijatelja koji je vidno uznemiren zbog gubitka posla. Umesto da ga odmah savetujete ili umanjite njegove osećaje rečima poput "Biće sve u redu" ili "Samo nađi novi posao", odlučite pristupiti situaciji sa empatijom.</a:t>
            </a:r>
            <a:endParaRPr sz="3035">
              <a:solidFill>
                <a:schemeClr val="accent1"/>
              </a:solidFill>
              <a:latin typeface="Roboto"/>
              <a:ea typeface="Roboto"/>
              <a:cs typeface="Roboto"/>
              <a:sym typeface="Roboto"/>
            </a:endParaRPr>
          </a:p>
          <a:p>
            <a:pPr indent="0" lvl="0" marL="0" rtl="0" algn="l">
              <a:spcBef>
                <a:spcPts val="1500"/>
              </a:spcBef>
              <a:spcAft>
                <a:spcPts val="0"/>
              </a:spcAft>
              <a:buNone/>
            </a:pPr>
            <a:r>
              <a:rPr lang="en" sz="3035">
                <a:solidFill>
                  <a:schemeClr val="accent1"/>
                </a:solidFill>
                <a:latin typeface="Roboto"/>
                <a:ea typeface="Roboto"/>
                <a:cs typeface="Roboto"/>
                <a:sym typeface="Roboto"/>
              </a:rPr>
              <a:t>Prilazite prijatelju i kažete: "Izgleda da je ovo zaista težak trenutak za tebe. Razumem kako gubitak posla može biti stresan i kako ti se može činiti da je tvoja budućnost neizvesna. Ako želiš da pričaš o tome, tu sam da te saslušam."</a:t>
            </a:r>
            <a:endParaRPr sz="3035">
              <a:solidFill>
                <a:schemeClr val="accent1"/>
              </a:solidFill>
              <a:latin typeface="Roboto"/>
              <a:ea typeface="Roboto"/>
              <a:cs typeface="Roboto"/>
              <a:sym typeface="Roboto"/>
            </a:endParaRPr>
          </a:p>
          <a:p>
            <a:pPr indent="0" lvl="0" marL="0" rtl="0" algn="l">
              <a:spcBef>
                <a:spcPts val="1500"/>
              </a:spcBef>
              <a:spcAft>
                <a:spcPts val="0"/>
              </a:spcAft>
              <a:buNone/>
            </a:pPr>
            <a:r>
              <a:rPr lang="en" sz="3035">
                <a:solidFill>
                  <a:schemeClr val="accent1"/>
                </a:solidFill>
                <a:latin typeface="Roboto"/>
                <a:ea typeface="Roboto"/>
                <a:cs typeface="Roboto"/>
                <a:sym typeface="Roboto"/>
              </a:rPr>
              <a:t>U ovom primeru, vi pokazujete emocionalnu empatiju jer prepoznajete i delite osećaje tuge i neizvesnosti vašeg prijatelja. Takođe, pokazujete kognitivnu empatiju jer pokušavate razumeti situaciju iz njegove perspektive, bez osuđivanja ili pokušaja da odmah popravite situaciju. Vaš odgovor omogućava prijatelju da se oseća viđenim, čujanim i podržanim, umesto da se oseća usamljenim u svojim problemima.</a:t>
            </a:r>
            <a:endParaRPr sz="3035">
              <a:solidFill>
                <a:schemeClr val="accent1"/>
              </a:solidFill>
              <a:latin typeface="Roboto"/>
              <a:ea typeface="Roboto"/>
              <a:cs typeface="Roboto"/>
              <a:sym typeface="Roboto"/>
            </a:endParaRPr>
          </a:p>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